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defaultTextStyle>
    <a:defPPr>
      <a:defRPr kern="0"/>
    </a:defPPr>
  </p:defaultTextStyle>
  <p:embeddedFontLst>
    <p:embeddedFont>
      <p:font typeface="Arial" panose="00000000000000000000" pitchFamily="34" charset="1"/>
      <p:regular r:id="rId18"/>
    </p:embeddedFont>
    <p:embeddedFont>
      <p:font typeface="Calibri" panose="00000000000000000000" pitchFamily="34" charset="1"/>
      <p:regular r:id="rId15"/>
      <p:bold r:id="rId14"/>
      <p:italic r:id="rId17"/>
      <p:boldItalic r:id="rId19"/>
    </p:embeddedFont>
    <p:embeddedFont>
      <p:font typeface="Gill Sans MT" panose="00000000000000000000" pitchFamily="34" charset="1"/>
      <p:bold r:id="rId16"/>
    </p:embeddedFont>
    <p:embeddedFont>
      <p:font typeface="Times New Roman" panose="00000000000000000000" pitchFamily="18" charset="1"/>
      <p:regular r:id="rId1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Relationship Id="rId17" Type="http://schemas.openxmlformats.org/officeDocument/2006/relationships/font" Target="fonts/font5.fntdata"/><Relationship Id="rId18" Type="http://schemas.openxmlformats.org/officeDocument/2006/relationships/font" Target="fonts/font6.fntdata"/><Relationship Id="rId19" Type="http://schemas.openxmlformats.org/officeDocument/2006/relationships/font" Target="fonts/font7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A9A819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A9A819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A9A819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A9A819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A9A819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6433" y="455433"/>
            <a:ext cx="11252835" cy="5939790"/>
          </a:xfrm>
          <a:custGeom>
            <a:avLst/>
            <a:gdLst/>
            <a:ahLst/>
            <a:cxnLst/>
            <a:rect l="l" t="t" r="r" b="b"/>
            <a:pathLst>
              <a:path w="11252835" h="5939790">
                <a:moveTo>
                  <a:pt x="0" y="0"/>
                </a:moveTo>
                <a:lnTo>
                  <a:pt x="11252799" y="0"/>
                </a:lnTo>
                <a:lnTo>
                  <a:pt x="11252799" y="5939599"/>
                </a:lnTo>
                <a:lnTo>
                  <a:pt x="0" y="5939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A9A8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0966" y="6114910"/>
            <a:ext cx="3834765" cy="431800"/>
          </a:xfrm>
          <a:custGeom>
            <a:avLst/>
            <a:gdLst/>
            <a:ahLst/>
            <a:cxnLst/>
            <a:rect l="l" t="t" r="r" b="b"/>
            <a:pathLst>
              <a:path w="3834765" h="431800">
                <a:moveTo>
                  <a:pt x="3834282" y="0"/>
                </a:moveTo>
                <a:lnTo>
                  <a:pt x="0" y="0"/>
                </a:lnTo>
                <a:lnTo>
                  <a:pt x="0" y="370001"/>
                </a:lnTo>
                <a:lnTo>
                  <a:pt x="142430" y="370001"/>
                </a:lnTo>
                <a:lnTo>
                  <a:pt x="142430" y="431596"/>
                </a:lnTo>
                <a:lnTo>
                  <a:pt x="3396424" y="431596"/>
                </a:lnTo>
                <a:lnTo>
                  <a:pt x="3396424" y="370001"/>
                </a:lnTo>
                <a:lnTo>
                  <a:pt x="3834282" y="370001"/>
                </a:lnTo>
                <a:lnTo>
                  <a:pt x="3834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22818" y="5710500"/>
            <a:ext cx="1760032" cy="8929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1900" y="5710500"/>
            <a:ext cx="1145008" cy="9666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206" y="514553"/>
            <a:ext cx="10193586" cy="129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7264" y="1982516"/>
            <a:ext cx="9717470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22567" y="6221962"/>
            <a:ext cx="32715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A9A819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6302" y="1245701"/>
            <a:ext cx="269557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94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A9A819"/>
                </a:solidFill>
                <a:latin typeface="Calibri"/>
                <a:cs typeface="Calibri"/>
              </a:rPr>
              <a:t>NFN</a:t>
            </a:r>
            <a:r>
              <a:rPr dirty="0" sz="3600" spc="-20" b="1">
                <a:solidFill>
                  <a:srgbClr val="A9A819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A9A819"/>
                </a:solidFill>
                <a:latin typeface="Calibri"/>
                <a:cs typeface="Calibri"/>
              </a:rPr>
              <a:t>Congress </a:t>
            </a:r>
            <a:r>
              <a:rPr dirty="0" sz="3600" b="1">
                <a:solidFill>
                  <a:srgbClr val="A9A819"/>
                </a:solidFill>
                <a:latin typeface="Calibri"/>
                <a:cs typeface="Calibri"/>
              </a:rPr>
              <a:t>May</a:t>
            </a:r>
            <a:r>
              <a:rPr dirty="0" sz="3600" spc="-35" b="1">
                <a:solidFill>
                  <a:srgbClr val="A9A81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A9A819"/>
                </a:solidFill>
                <a:latin typeface="Calibri"/>
                <a:cs typeface="Calibri"/>
              </a:rPr>
              <a:t>28</a:t>
            </a:r>
            <a:r>
              <a:rPr dirty="0" sz="3600" spc="-35" b="1">
                <a:solidFill>
                  <a:srgbClr val="A9A81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A9A819"/>
                </a:solidFill>
                <a:latin typeface="Calibri"/>
                <a:cs typeface="Calibri"/>
              </a:rPr>
              <a:t>-</a:t>
            </a:r>
            <a:r>
              <a:rPr dirty="0" sz="3600" spc="-30" b="1">
                <a:solidFill>
                  <a:srgbClr val="A9A819"/>
                </a:solidFill>
                <a:latin typeface="Calibri"/>
                <a:cs typeface="Calibri"/>
              </a:rPr>
              <a:t> </a:t>
            </a:r>
            <a:r>
              <a:rPr dirty="0" sz="3600" spc="-20" b="1">
                <a:solidFill>
                  <a:srgbClr val="A9A819"/>
                </a:solidFill>
                <a:latin typeface="Calibri"/>
                <a:cs typeface="Calibri"/>
              </a:rPr>
              <a:t>2022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80066" y="3068353"/>
            <a:ext cx="8983980" cy="99631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905"/>
              </a:spcBef>
            </a:pPr>
            <a:r>
              <a:rPr dirty="0" sz="2700" b="1">
                <a:latin typeface="Calibri"/>
                <a:cs typeface="Calibri"/>
              </a:rPr>
              <a:t>Nepal</a:t>
            </a:r>
            <a:r>
              <a:rPr dirty="0" sz="2700" spc="-2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International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digital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communication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tool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enhance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attention,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support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progress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06676" y="4793250"/>
            <a:ext cx="2905125" cy="967105"/>
            <a:chOff x="4706676" y="4793250"/>
            <a:chExt cx="2905125" cy="9671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1668" y="4923950"/>
              <a:ext cx="1760032" cy="8359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6676" y="4793250"/>
              <a:ext cx="1145008" cy="9666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71755" marR="5080" indent="412115">
              <a:lnSpc>
                <a:spcPts val="4750"/>
              </a:lnSpc>
              <a:spcBef>
                <a:spcPts val="700"/>
              </a:spcBef>
            </a:pPr>
            <a:r>
              <a:rPr dirty="0"/>
              <a:t>Our</a:t>
            </a:r>
            <a:r>
              <a:rPr dirty="0" spc="-130"/>
              <a:t> </a:t>
            </a:r>
            <a:r>
              <a:rPr dirty="0"/>
              <a:t>internet</a:t>
            </a:r>
            <a:r>
              <a:rPr dirty="0" spc="-120"/>
              <a:t> </a:t>
            </a:r>
            <a:r>
              <a:rPr dirty="0"/>
              <a:t>communication</a:t>
            </a:r>
            <a:r>
              <a:rPr dirty="0" spc="-114"/>
              <a:t> </a:t>
            </a:r>
            <a:r>
              <a:rPr dirty="0" spc="-10"/>
              <a:t>philosophy: </a:t>
            </a:r>
            <a:r>
              <a:rPr dirty="0"/>
              <a:t>from</a:t>
            </a:r>
            <a:r>
              <a:rPr dirty="0" spc="-110"/>
              <a:t> </a:t>
            </a:r>
            <a:r>
              <a:rPr dirty="0"/>
              <a:t>interest</a:t>
            </a:r>
            <a:r>
              <a:rPr dirty="0" spc="-105"/>
              <a:t> </a:t>
            </a:r>
            <a:r>
              <a:rPr dirty="0"/>
              <a:t>to</a:t>
            </a:r>
            <a:r>
              <a:rPr dirty="0" spc="-100"/>
              <a:t> </a:t>
            </a:r>
            <a:r>
              <a:rPr dirty="0"/>
              <a:t>participation</a:t>
            </a:r>
            <a:r>
              <a:rPr dirty="0" spc="-105"/>
              <a:t> </a:t>
            </a:r>
            <a:r>
              <a:rPr dirty="0"/>
              <a:t>&amp;</a:t>
            </a:r>
            <a:r>
              <a:rPr dirty="0" spc="-95"/>
              <a:t> </a:t>
            </a:r>
            <a:r>
              <a:rPr dirty="0" spc="-20"/>
              <a:t>engagement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5067" y="2417295"/>
            <a:ext cx="6499225" cy="279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Calibri"/>
                <a:cs typeface="Calibri"/>
              </a:rPr>
              <a:t>Reference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points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106045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first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generation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Nepal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friends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slowly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fading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out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pass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what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has </a:t>
            </a:r>
            <a:r>
              <a:rPr dirty="0" sz="1400">
                <a:latin typeface="Calibri"/>
                <a:cs typeface="Calibri"/>
              </a:rPr>
              <a:t>been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built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778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current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community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grassroots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support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groups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must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open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up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to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the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world</a:t>
            </a:r>
            <a:r>
              <a:rPr dirty="0" sz="1400" spc="-15" b="1" i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show </a:t>
            </a:r>
            <a:r>
              <a:rPr dirty="0" sz="1400">
                <a:latin typeface="Calibri"/>
                <a:cs typeface="Calibri"/>
              </a:rPr>
              <a:t>what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done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impact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28321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Let’s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make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Nepal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sexy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(again)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after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two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dramatic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decades,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hope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intrinsic improvement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internally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driven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development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next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generation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Nepal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supporters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is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waiting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wings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let’s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get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them </a:t>
            </a:r>
            <a:r>
              <a:rPr dirty="0" sz="1400" spc="-10">
                <a:latin typeface="Calibri"/>
                <a:cs typeface="Calibri"/>
              </a:rPr>
              <a:t>interested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motivated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carry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good</a:t>
            </a:r>
            <a:r>
              <a:rPr dirty="0" sz="1400" spc="-10">
                <a:latin typeface="Calibri"/>
                <a:cs typeface="Calibri"/>
              </a:rPr>
              <a:t> work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326" y="514553"/>
            <a:ext cx="8354695" cy="1299845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 indent="1348105">
              <a:lnSpc>
                <a:spcPts val="4750"/>
              </a:lnSpc>
              <a:spcBef>
                <a:spcPts val="700"/>
              </a:spcBef>
            </a:pPr>
            <a:r>
              <a:rPr dirty="0"/>
              <a:t>Platform</a:t>
            </a:r>
            <a:r>
              <a:rPr dirty="0" spc="-130"/>
              <a:t> </a:t>
            </a:r>
            <a:r>
              <a:rPr dirty="0"/>
              <a:t>=</a:t>
            </a:r>
            <a:r>
              <a:rPr dirty="0" spc="-120"/>
              <a:t> </a:t>
            </a:r>
            <a:r>
              <a:rPr dirty="0"/>
              <a:t>traffic</a:t>
            </a:r>
            <a:r>
              <a:rPr dirty="0" spc="-120"/>
              <a:t> </a:t>
            </a:r>
            <a:r>
              <a:rPr dirty="0" spc="-10"/>
              <a:t>square: </a:t>
            </a:r>
            <a:r>
              <a:rPr dirty="0"/>
              <a:t>visitors</a:t>
            </a:r>
            <a:r>
              <a:rPr dirty="0" spc="-125"/>
              <a:t> </a:t>
            </a:r>
            <a:r>
              <a:rPr dirty="0"/>
              <a:t>can</a:t>
            </a:r>
            <a:r>
              <a:rPr dirty="0" spc="-114"/>
              <a:t> </a:t>
            </a:r>
            <a:r>
              <a:rPr dirty="0"/>
              <a:t>choose</a:t>
            </a:r>
            <a:r>
              <a:rPr dirty="0" spc="-114"/>
              <a:t> </a:t>
            </a:r>
            <a:r>
              <a:rPr dirty="0" spc="-10"/>
              <a:t>different</a:t>
            </a:r>
            <a:r>
              <a:rPr dirty="0" spc="-114"/>
              <a:t> </a:t>
            </a:r>
            <a:r>
              <a:rPr dirty="0" spc="-10"/>
              <a:t>sections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56043" y="2108708"/>
            <a:ext cx="6607175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Calibri"/>
                <a:cs typeface="Calibri"/>
              </a:rPr>
              <a:t>Clockwise: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four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pockets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of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vital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info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&amp;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20" i="1">
                <a:latin typeface="Calibri"/>
                <a:cs typeface="Calibri"/>
              </a:rPr>
              <a:t>docu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News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travel</a:t>
            </a:r>
            <a:r>
              <a:rPr dirty="0" sz="1400" spc="2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what’s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where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go</a:t>
            </a:r>
            <a:r>
              <a:rPr dirty="0" sz="1400" spc="-25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905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Magazine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section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 </a:t>
            </a:r>
            <a:r>
              <a:rPr dirty="0" sz="1400">
                <a:latin typeface="Calibri"/>
                <a:cs typeface="Calibri"/>
              </a:rPr>
              <a:t>long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read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editorial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content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=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features,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in-</a:t>
            </a:r>
            <a:r>
              <a:rPr dirty="0" sz="1400">
                <a:latin typeface="Calibri"/>
                <a:cs typeface="Calibri"/>
              </a:rPr>
              <a:t>depth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background stories,including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spotlights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interesting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innovative </a:t>
            </a:r>
            <a:r>
              <a:rPr dirty="0" sz="1400">
                <a:latin typeface="Calibri"/>
                <a:cs typeface="Calibri"/>
              </a:rPr>
              <a:t>persons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players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field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 spc="-10">
                <a:latin typeface="Calibri"/>
                <a:cs typeface="Calibri"/>
              </a:rPr>
              <a:t>development,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analysis,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opinions,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even</a:t>
            </a:r>
            <a:r>
              <a:rPr dirty="0" sz="1400" spc="-10">
                <a:latin typeface="Calibri"/>
                <a:cs typeface="Calibri"/>
              </a:rPr>
              <a:t> video-blogs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Directory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inventory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all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useful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organizations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fields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service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support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 marR="470534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Projects,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possibilities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engage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profiles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ongoing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support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projects,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with </a:t>
            </a:r>
            <a:r>
              <a:rPr dirty="0" sz="1400">
                <a:latin typeface="Calibri"/>
                <a:cs typeface="Calibri"/>
              </a:rPr>
              <a:t>invites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donate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and/or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participate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84" y="1690688"/>
            <a:ext cx="4846210" cy="516731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dirty="0"/>
              <a:t>Nepal</a:t>
            </a:r>
            <a:r>
              <a:rPr dirty="0" spc="-25"/>
              <a:t> </a:t>
            </a:r>
            <a:r>
              <a:rPr dirty="0" spc="-10"/>
              <a:t>International:</a:t>
            </a:r>
          </a:p>
          <a:p>
            <a:pPr algn="ctr">
              <a:lnSpc>
                <a:spcPts val="5015"/>
              </a:lnSpc>
            </a:pPr>
            <a:r>
              <a:rPr dirty="0"/>
              <a:t>from</a:t>
            </a:r>
            <a:r>
              <a:rPr dirty="0" spc="-130"/>
              <a:t> </a:t>
            </a:r>
            <a:r>
              <a:rPr dirty="0"/>
              <a:t>information</a:t>
            </a:r>
            <a:r>
              <a:rPr dirty="0" spc="-125"/>
              <a:t> </a:t>
            </a:r>
            <a:r>
              <a:rPr dirty="0"/>
              <a:t>to</a:t>
            </a:r>
            <a:r>
              <a:rPr dirty="0" spc="-114"/>
              <a:t> </a:t>
            </a:r>
            <a:r>
              <a:rPr dirty="0" spc="-10"/>
              <a:t>motivation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55535" y="1906316"/>
            <a:ext cx="6447155" cy="3652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‘funnel’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=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information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motivation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20" i="1"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28956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Getting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acquainted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with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Nepal</a:t>
            </a:r>
            <a:r>
              <a:rPr dirty="0" sz="1400" spc="26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through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others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been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there,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through information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magazine,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book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internet,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often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culminating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first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visit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Falling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love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you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either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hate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love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Nepal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people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live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there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Realising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need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for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support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unmistakeable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differences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overall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quality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life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Feeling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wish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do</a:t>
            </a:r>
            <a:r>
              <a:rPr dirty="0" sz="1400" spc="-15" b="1" i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something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time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reflection: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what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do?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Calibri"/>
                <a:cs typeface="Calibri"/>
              </a:rPr>
              <a:t>Reconnaissance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&amp;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research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what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needed,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what,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where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in?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Getting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informed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developing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deep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interest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‘insight’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leads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more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understanding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social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dynamics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developments </a:t>
            </a:r>
            <a:r>
              <a:rPr dirty="0" sz="1400">
                <a:latin typeface="Calibri"/>
                <a:cs typeface="Calibri"/>
              </a:rPr>
              <a:t>plus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grip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your</a:t>
            </a:r>
            <a:r>
              <a:rPr dirty="0" sz="1400" spc="-10">
                <a:latin typeface="Calibri"/>
                <a:cs typeface="Calibri"/>
              </a:rPr>
              <a:t> preferences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Getting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engaged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partake</a:t>
            </a:r>
            <a:r>
              <a:rPr dirty="0" sz="1400" spc="26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through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finding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right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and/or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support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group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571" y="1763110"/>
            <a:ext cx="4846211" cy="509488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514553"/>
            <a:ext cx="6722109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Nepal</a:t>
            </a:r>
            <a:r>
              <a:rPr dirty="0" spc="-85"/>
              <a:t> </a:t>
            </a:r>
            <a:r>
              <a:rPr dirty="0"/>
              <a:t>International</a:t>
            </a:r>
            <a:r>
              <a:rPr dirty="0" spc="-85"/>
              <a:t> </a:t>
            </a:r>
            <a:r>
              <a:rPr dirty="0"/>
              <a:t>–</a:t>
            </a:r>
            <a:r>
              <a:rPr dirty="0" spc="-80"/>
              <a:t> </a:t>
            </a:r>
            <a:r>
              <a:rPr dirty="0" spc="-10"/>
              <a:t>formula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55535" y="1906316"/>
            <a:ext cx="635063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Calibri"/>
                <a:cs typeface="Calibri"/>
              </a:rPr>
              <a:t>Editorial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components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177165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Fresh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feature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articles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informative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background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articles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zooming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current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affairs, </a:t>
            </a:r>
            <a:r>
              <a:rPr dirty="0" sz="1400">
                <a:latin typeface="Calibri"/>
                <a:cs typeface="Calibri"/>
              </a:rPr>
              <a:t>human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interest,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economical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aspects,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innovative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trends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cetera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Galleries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or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specials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 </a:t>
            </a:r>
            <a:r>
              <a:rPr dirty="0" sz="1400" spc="-10">
                <a:latin typeface="Calibri"/>
                <a:cs typeface="Calibri"/>
              </a:rPr>
              <a:t>in-</a:t>
            </a:r>
            <a:r>
              <a:rPr dirty="0" sz="1400">
                <a:latin typeface="Calibri"/>
                <a:cs typeface="Calibri"/>
              </a:rPr>
              <a:t>depth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bundles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articles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around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theme,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thorough investigative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journalism,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great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photo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essays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even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video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film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25781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Spotlights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interesting,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innovative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persons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parties,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always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involved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way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or </a:t>
            </a:r>
            <a:r>
              <a:rPr dirty="0" sz="1400">
                <a:latin typeface="Calibri"/>
                <a:cs typeface="Calibri"/>
              </a:rPr>
              <a:t>another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‘development’</a:t>
            </a:r>
            <a:r>
              <a:rPr dirty="0" sz="1400">
                <a:latin typeface="Calibri"/>
                <a:cs typeface="Calibri"/>
              </a:rPr>
              <a:t> in </a:t>
            </a:r>
            <a:r>
              <a:rPr dirty="0" sz="1400" spc="-10">
                <a:latin typeface="Calibri"/>
                <a:cs typeface="Calibri"/>
              </a:rPr>
              <a:t>Nepal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767" y="1481957"/>
            <a:ext cx="4846210" cy="537604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47775" marR="5080" indent="-1235710">
              <a:lnSpc>
                <a:spcPts val="4750"/>
              </a:lnSpc>
              <a:spcBef>
                <a:spcPts val="700"/>
              </a:spcBef>
            </a:pPr>
            <a:r>
              <a:rPr dirty="0"/>
              <a:t>Comprehensive</a:t>
            </a:r>
            <a:r>
              <a:rPr dirty="0" spc="-85"/>
              <a:t> </a:t>
            </a:r>
            <a:r>
              <a:rPr dirty="0"/>
              <a:t>directory: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world</a:t>
            </a:r>
            <a:r>
              <a:rPr dirty="0" spc="-8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 spc="-10"/>
              <a:t>social </a:t>
            </a:r>
            <a:r>
              <a:rPr dirty="0"/>
              <a:t>support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80"/>
              <a:t> </a:t>
            </a:r>
            <a:r>
              <a:rPr dirty="0"/>
              <a:t>innovative</a:t>
            </a:r>
            <a:r>
              <a:rPr dirty="0" spc="-80"/>
              <a:t> </a:t>
            </a:r>
            <a:r>
              <a:rPr dirty="0" spc="-10"/>
              <a:t>enterprise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55535" y="2211116"/>
            <a:ext cx="6473190" cy="3439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Calibri"/>
                <a:cs typeface="Calibri"/>
              </a:rPr>
              <a:t>Exposure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directory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0" b="1">
                <a:latin typeface="Calibri"/>
                <a:cs typeface="Calibri"/>
              </a:rPr>
              <a:t>Crowdfunding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tool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where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visitors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inspect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select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initiatives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want </a:t>
            </a:r>
            <a:r>
              <a:rPr dirty="0" sz="1400" spc="-25">
                <a:latin typeface="Calibri"/>
                <a:cs typeface="Calibri"/>
              </a:rPr>
              <a:t>to </a:t>
            </a:r>
            <a:r>
              <a:rPr dirty="0" sz="1400">
                <a:latin typeface="Calibri"/>
                <a:cs typeface="Calibri"/>
              </a:rPr>
              <a:t>support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donate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directly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Agenda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open-</a:t>
            </a:r>
            <a:r>
              <a:rPr dirty="0" sz="1400">
                <a:latin typeface="Calibri"/>
                <a:cs typeface="Calibri"/>
              </a:rPr>
              <a:t>source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‘billboard’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public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events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227329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Directory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become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alphabetic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listing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relevant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players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sphere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Nepalfriendly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activities: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support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groups,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reliable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travel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agents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trekking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companies, affordable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pleasant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hotels,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restaurants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diners,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useful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lodges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 marR="349885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Dedicated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space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for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NFN-</a:t>
            </a:r>
            <a:r>
              <a:rPr dirty="0" sz="1400" b="1">
                <a:latin typeface="Calibri"/>
                <a:cs typeface="Calibri"/>
              </a:rPr>
              <a:t>members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each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NFN-</a:t>
            </a:r>
            <a:r>
              <a:rPr dirty="0" sz="1400">
                <a:latin typeface="Calibri"/>
                <a:cs typeface="Calibri"/>
              </a:rPr>
              <a:t>member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option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showcase </a:t>
            </a:r>
            <a:r>
              <a:rPr dirty="0" sz="1400">
                <a:latin typeface="Calibri"/>
                <a:cs typeface="Calibri"/>
              </a:rPr>
              <a:t>essential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activities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66929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Donation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promotion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NFN-</a:t>
            </a:r>
            <a:r>
              <a:rPr dirty="0" sz="1400">
                <a:latin typeface="Calibri"/>
                <a:cs typeface="Calibri"/>
              </a:rPr>
              <a:t>members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employ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‘pop-</a:t>
            </a:r>
            <a:r>
              <a:rPr dirty="0" sz="1400">
                <a:latin typeface="Calibri"/>
                <a:cs typeface="Calibri"/>
              </a:rPr>
              <a:t>up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banners’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promote </a:t>
            </a:r>
            <a:r>
              <a:rPr dirty="0" sz="1400">
                <a:latin typeface="Calibri"/>
                <a:cs typeface="Calibri"/>
              </a:rPr>
              <a:t>membership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and/or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donations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projects</a:t>
            </a:r>
            <a:r>
              <a:rPr dirty="0" sz="1400" spc="-1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705" y="1824681"/>
            <a:ext cx="4846212" cy="503331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438353"/>
            <a:ext cx="7260590" cy="1299845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Nepal</a:t>
            </a:r>
            <a:r>
              <a:rPr dirty="0" spc="-85"/>
              <a:t> </a:t>
            </a:r>
            <a:r>
              <a:rPr dirty="0"/>
              <a:t>International</a:t>
            </a:r>
            <a:r>
              <a:rPr dirty="0" spc="-85"/>
              <a:t> </a:t>
            </a:r>
            <a:r>
              <a:rPr dirty="0"/>
              <a:t>–</a:t>
            </a:r>
            <a:r>
              <a:rPr dirty="0" spc="-80"/>
              <a:t> </a:t>
            </a:r>
            <a:r>
              <a:rPr dirty="0" spc="-20"/>
              <a:t>timetable, </a:t>
            </a:r>
            <a:r>
              <a:rPr dirty="0" spc="-10"/>
              <a:t>subscriptions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30904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dirty="0" spc="-50"/>
              <a:t> </a:t>
            </a:r>
            <a:r>
              <a:rPr dirty="0" spc="-10"/>
              <a:t>steps</a:t>
            </a:r>
          </a:p>
          <a:p>
            <a:pPr marL="3418204">
              <a:lnSpc>
                <a:spcPct val="100000"/>
              </a:lnSpc>
              <a:spcBef>
                <a:spcPts val="30"/>
              </a:spcBef>
            </a:pPr>
            <a:endParaRPr sz="1350"/>
          </a:p>
          <a:p>
            <a:pPr marL="3430904" marR="23495">
              <a:lnSpc>
                <a:spcPct val="100000"/>
              </a:lnSpc>
            </a:pPr>
            <a:r>
              <a:rPr dirty="0" b="1" i="0">
                <a:latin typeface="Calibri"/>
                <a:cs typeface="Calibri"/>
              </a:rPr>
              <a:t>Groundwork</a:t>
            </a:r>
            <a:r>
              <a:rPr dirty="0" spc="-30" b="1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–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qualitative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research,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business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plan,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funding,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building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the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editorial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team, </a:t>
            </a:r>
            <a:r>
              <a:rPr dirty="0" i="0">
                <a:latin typeface="Calibri"/>
                <a:cs typeface="Calibri"/>
              </a:rPr>
              <a:t>design,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realization/programming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of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the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website,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marketing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tools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in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place</a:t>
            </a:r>
            <a:r>
              <a:rPr dirty="0" spc="-10" i="0">
                <a:latin typeface="Arial"/>
                <a:cs typeface="Arial"/>
              </a:rPr>
              <a:t>…</a:t>
            </a:r>
          </a:p>
          <a:p>
            <a:pPr marL="3418204"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3430904">
              <a:lnSpc>
                <a:spcPct val="100000"/>
              </a:lnSpc>
              <a:spcBef>
                <a:spcPts val="5"/>
              </a:spcBef>
            </a:pPr>
            <a:r>
              <a:rPr dirty="0" spc="-35" b="1" i="0">
                <a:latin typeface="Calibri"/>
                <a:cs typeface="Calibri"/>
              </a:rPr>
              <a:t>Test</a:t>
            </a:r>
            <a:r>
              <a:rPr dirty="0" spc="-30" b="1" i="0">
                <a:latin typeface="Calibri"/>
                <a:cs typeface="Calibri"/>
              </a:rPr>
              <a:t> </a:t>
            </a:r>
            <a:r>
              <a:rPr dirty="0" b="1" i="0">
                <a:latin typeface="Calibri"/>
                <a:cs typeface="Calibri"/>
              </a:rPr>
              <a:t>phase</a:t>
            </a:r>
            <a:r>
              <a:rPr dirty="0" spc="-10" b="1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-</a:t>
            </a:r>
            <a:r>
              <a:rPr dirty="0" spc="28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preview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of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an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operational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prototype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to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restricted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test</a:t>
            </a:r>
            <a:r>
              <a:rPr dirty="0" spc="-1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group</a:t>
            </a:r>
            <a:r>
              <a:rPr dirty="0" spc="-10" i="0">
                <a:latin typeface="Arial"/>
                <a:cs typeface="Arial"/>
              </a:rPr>
              <a:t>…</a:t>
            </a:r>
          </a:p>
          <a:p>
            <a:pPr marL="3418204"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3430904">
              <a:lnSpc>
                <a:spcPct val="100000"/>
              </a:lnSpc>
            </a:pPr>
            <a:r>
              <a:rPr dirty="0" b="1" i="0">
                <a:solidFill>
                  <a:srgbClr val="FF0000"/>
                </a:solidFill>
                <a:latin typeface="Calibri"/>
                <a:cs typeface="Calibri"/>
              </a:rPr>
              <a:t>NOTE</a:t>
            </a:r>
            <a:r>
              <a:rPr dirty="0" spc="-40" b="1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0" b="1" i="0">
                <a:solidFill>
                  <a:srgbClr val="FF0000"/>
                </a:solidFill>
                <a:latin typeface="Calibri"/>
                <a:cs typeface="Calibri"/>
              </a:rPr>
              <a:t>Interested</a:t>
            </a:r>
            <a:r>
              <a:rPr dirty="0" spc="-25" b="1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 i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pc="-25" b="1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 i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pc="-25" b="1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="1" i="0">
                <a:solidFill>
                  <a:srgbClr val="FF0000"/>
                </a:solidFill>
                <a:latin typeface="Calibri"/>
                <a:cs typeface="Calibri"/>
              </a:rPr>
              <a:t>test?</a:t>
            </a:r>
            <a:r>
              <a:rPr dirty="0" spc="-10" b="1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pls</a:t>
            </a:r>
            <a:r>
              <a:rPr dirty="0" spc="-30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give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email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address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me,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Albertine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i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pc="-25" i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0" i="0">
                <a:solidFill>
                  <a:srgbClr val="FF0000"/>
                </a:solidFill>
                <a:latin typeface="Calibri"/>
                <a:cs typeface="Calibri"/>
              </a:rPr>
              <a:t>Renate</a:t>
            </a:r>
          </a:p>
          <a:p>
            <a:pPr marL="3418204"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3430904" marR="5080">
              <a:lnSpc>
                <a:spcPct val="100000"/>
              </a:lnSpc>
              <a:spcBef>
                <a:spcPts val="5"/>
              </a:spcBef>
            </a:pPr>
            <a:r>
              <a:rPr dirty="0" b="1" i="0">
                <a:latin typeface="Calibri"/>
                <a:cs typeface="Calibri"/>
              </a:rPr>
              <a:t>Listbuilding</a:t>
            </a:r>
            <a:r>
              <a:rPr dirty="0" spc="-40" b="1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–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preparing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initial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readership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list,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through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contacting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the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network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and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spc="-20" i="0">
                <a:latin typeface="Calibri"/>
                <a:cs typeface="Calibri"/>
              </a:rPr>
              <a:t>desk </a:t>
            </a:r>
            <a:r>
              <a:rPr dirty="0" spc="-10" i="0">
                <a:latin typeface="Calibri"/>
                <a:cs typeface="Calibri"/>
              </a:rPr>
              <a:t>research</a:t>
            </a:r>
          </a:p>
          <a:p>
            <a:pPr marL="3418204"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3430904">
              <a:lnSpc>
                <a:spcPct val="100000"/>
              </a:lnSpc>
            </a:pPr>
            <a:r>
              <a:rPr dirty="0" b="1" i="0">
                <a:latin typeface="Calibri"/>
                <a:cs typeface="Calibri"/>
              </a:rPr>
              <a:t>Launch</a:t>
            </a:r>
            <a:r>
              <a:rPr dirty="0" spc="-30" b="1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–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going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public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on-</a:t>
            </a:r>
            <a:r>
              <a:rPr dirty="0" i="0">
                <a:latin typeface="Calibri"/>
                <a:cs typeface="Calibri"/>
              </a:rPr>
              <a:t>line,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we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aim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to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be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‘live’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by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October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spc="-25" i="0">
                <a:latin typeface="Calibri"/>
                <a:cs typeface="Calibri"/>
              </a:rPr>
              <a:t>1</a:t>
            </a:r>
            <a:r>
              <a:rPr dirty="0" spc="-25" i="0">
                <a:latin typeface="Arial"/>
                <a:cs typeface="Arial"/>
              </a:rPr>
              <a:t>…</a:t>
            </a:r>
          </a:p>
          <a:p>
            <a:pPr marL="3418204"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3430904" marR="85725">
              <a:lnSpc>
                <a:spcPct val="100000"/>
              </a:lnSpc>
              <a:spcBef>
                <a:spcPts val="5"/>
              </a:spcBef>
            </a:pPr>
            <a:r>
              <a:rPr dirty="0" spc="-10" b="1" i="0">
                <a:latin typeface="Calibri"/>
                <a:cs typeface="Calibri"/>
              </a:rPr>
              <a:t>Group-</a:t>
            </a:r>
            <a:r>
              <a:rPr dirty="0" b="1" i="0">
                <a:latin typeface="Calibri"/>
                <a:cs typeface="Calibri"/>
              </a:rPr>
              <a:t>sub</a:t>
            </a:r>
            <a:r>
              <a:rPr dirty="0" spc="-35" b="1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–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Registered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NFN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participants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get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free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subscription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with</a:t>
            </a:r>
            <a:r>
              <a:rPr dirty="0" spc="-3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unlimited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access </a:t>
            </a:r>
            <a:r>
              <a:rPr dirty="0" i="0">
                <a:latin typeface="Calibri"/>
                <a:cs typeface="Calibri"/>
              </a:rPr>
              <a:t>rights</a:t>
            </a:r>
            <a:r>
              <a:rPr dirty="0" spc="-3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for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their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members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plus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dedicated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entry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in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the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Directory</a:t>
            </a:r>
            <a:r>
              <a:rPr dirty="0" spc="-10" i="0">
                <a:latin typeface="Arial"/>
                <a:cs typeface="Arial"/>
              </a:rPr>
              <a:t>…</a:t>
            </a:r>
          </a:p>
          <a:p>
            <a:pPr marL="3418204"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3430904">
              <a:lnSpc>
                <a:spcPct val="100000"/>
              </a:lnSpc>
            </a:pPr>
            <a:r>
              <a:rPr dirty="0" b="1" i="0">
                <a:latin typeface="Calibri"/>
                <a:cs typeface="Calibri"/>
              </a:rPr>
              <a:t>Single</a:t>
            </a:r>
            <a:r>
              <a:rPr dirty="0" spc="-35" b="1" i="0">
                <a:latin typeface="Calibri"/>
                <a:cs typeface="Calibri"/>
              </a:rPr>
              <a:t> </a:t>
            </a:r>
            <a:r>
              <a:rPr dirty="0" b="1" i="0">
                <a:latin typeface="Calibri"/>
                <a:cs typeface="Calibri"/>
              </a:rPr>
              <a:t>subscriptions</a:t>
            </a:r>
            <a:r>
              <a:rPr dirty="0" spc="-5" b="1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–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at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a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price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of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26,-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Euro</a:t>
            </a:r>
            <a:r>
              <a:rPr dirty="0" spc="-25" i="0">
                <a:latin typeface="Calibri"/>
                <a:cs typeface="Calibri"/>
              </a:rPr>
              <a:t> </a:t>
            </a:r>
            <a:r>
              <a:rPr dirty="0" i="0">
                <a:latin typeface="Calibri"/>
                <a:cs typeface="Calibri"/>
              </a:rPr>
              <a:t>per</a:t>
            </a:r>
            <a:r>
              <a:rPr dirty="0" spc="-20" i="0">
                <a:latin typeface="Calibri"/>
                <a:cs typeface="Calibri"/>
              </a:rPr>
              <a:t> </a:t>
            </a:r>
            <a:r>
              <a:rPr dirty="0" spc="-10" i="0">
                <a:latin typeface="Calibri"/>
                <a:cs typeface="Calibri"/>
              </a:rPr>
              <a:t>year</a:t>
            </a:r>
            <a:r>
              <a:rPr dirty="0" spc="-10" i="0">
                <a:latin typeface="Arial"/>
                <a:cs typeface="Arial"/>
              </a:rPr>
              <a:t>…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095" y="1606733"/>
            <a:ext cx="4846211" cy="525126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30"/>
              <a:t>International</a:t>
            </a:r>
            <a:r>
              <a:rPr dirty="0" spc="-20"/>
              <a:t> </a:t>
            </a:r>
            <a:r>
              <a:rPr dirty="0" spc="-30"/>
              <a:t>Nepal</a:t>
            </a:r>
            <a:r>
              <a:rPr dirty="0" spc="-15"/>
              <a:t> </a:t>
            </a:r>
            <a:r>
              <a:rPr dirty="0"/>
              <a:t>Congress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20"/>
              <a:t> </a:t>
            </a:r>
            <a:r>
              <a:rPr dirty="0"/>
              <a:t>28</a:t>
            </a:r>
            <a:r>
              <a:rPr dirty="0" spc="-20"/>
              <a:t>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NFN congrespresentatie 2022.pptx</dc:title>
  <dcterms:created xsi:type="dcterms:W3CDTF">2022-05-08T08:08:00Z</dcterms:created>
  <dcterms:modified xsi:type="dcterms:W3CDTF">2022-05-08T08:08:00Z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